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0220-9757-46B5-896A-D4918FA0FB4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F0F5-D9AB-4B12-917C-4CDDD9CB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3937E-4502-78EA-3918-DF8215AE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E02321-98A4-0D72-7EC5-63CCE421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3BAC3E-99B3-290B-DEAF-0574A1F5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8CAE30-A316-9D8A-6E28-8EBEF0CE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914137-3DFF-2E7B-CCE9-FA39CD0B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9F88F-C1C5-1D1C-65E5-FB1787B5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23EB2F-5C29-85B7-80DE-49D19A813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12088-03F4-B688-35AE-E7D8FE7A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8E889F-EDCF-273C-1733-4BB137AF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09A59-59DF-7472-B8CD-601F671F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7A6DC-FEBE-197D-2B87-10D969168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FEAAFC-C776-9E98-F18E-8A516E5E6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453BB-5CFC-3B54-9AA1-4987AB8E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8AC0F-85EA-B1E1-29BB-A2CE35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462EB4-0C9E-A371-AC16-C39D9F21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8591D-A50F-C986-1147-CC20CB71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3E45AC-B8B3-7611-2615-04E080F0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E7FA4A-5C6A-06DE-C91C-A102219C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875B5E-7303-CC47-6CBF-6135225F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67476E-503E-7084-C979-D8C5196B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EADB-BB45-8A63-5C26-4A9AD3A4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48557F-BB91-212E-485A-44F265A3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79F16E-C533-7942-61A8-BDF3163F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0CDF63-6593-C32B-8558-AFB087C6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522B18-C7F0-B419-85B8-A8DA0800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E1AAD-E380-E33D-050C-CA0ED596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2B344-EFEB-E2D9-C7B5-BCC8E1D6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E81F8E-F86D-10D4-A5A5-BA27503F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F264F7-1A04-C736-7925-4B32C0BA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B8AC67-8B07-2AB3-4D67-98E60888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8C2BD-1E0C-4518-97BE-1606B7FD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26CE0-2D4F-09F0-5279-1190898D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F5002-2BAE-F951-5505-726C8B9D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B769D-15B8-E288-3894-12C792622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97CB43-42DE-E10F-8FD8-03CC934F9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068C77-F7D4-EDD9-0F11-C463F284D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E6A3134-D6FB-88A4-35B8-CEDB2281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4F71757-6CE0-A1F4-81AD-444D6DED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5AE756-A096-1D77-213B-8F875A32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2E4D0-2E48-3D76-39FA-17878358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8EC04C-1D36-F04D-30DA-5711E602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4D9131-95AC-DF87-BBB2-2B0E25B5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0E1BB-AB75-AB52-DDDC-23919044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D23193-24B5-6FAB-12C5-2AE3BD0C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F76958-12B8-570E-EEE8-4F93876B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3D7A35-6BA5-9801-5745-469D8F95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8A826-4983-E6CE-0A89-9B41266B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B3D43-8A05-3FAA-C624-709D653D5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645410-C343-B3F0-DF46-CD247ACD9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C899F0-8163-5C09-C41B-FA1D92A3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A038EF-9C5E-FC49-6709-A1CE822F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64CCAC-539E-2D8B-3A0D-9B2C91BE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0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9730E-5846-0B45-AA5D-7527731E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E2F0F-A54B-01F8-D054-2E8428E41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CAE817-804C-8C39-F0F3-6F574CFA7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9BF40B-B6F4-BDC7-EAD5-FA8D5AFC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68081F-5B09-8C38-4A05-B8BC7362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AC410-5A3E-587C-D4E8-CD5FB9DF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EBE1CC-34B7-D97E-DF10-ECE0A8D0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2D98F-E932-97C8-4388-42A8E3190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31CAB6-F5A9-25A7-A1D0-174D9DBBD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6C11-706D-4948-8844-22B374EC227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763482-6925-450F-3277-DDAD36B12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816195-44FD-198F-E787-D534BC7D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9894-735F-4263-B4DE-EC8D5A2CC8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049EDA-1CB0-99C0-6EBC-A2159B643BA4}"/>
              </a:ext>
            </a:extLst>
          </p:cNvPr>
          <p:cNvSpPr/>
          <p:nvPr userDrawn="1"/>
        </p:nvSpPr>
        <p:spPr>
          <a:xfrm>
            <a:off x="0" y="6251712"/>
            <a:ext cx="12192000" cy="606287"/>
          </a:xfrm>
          <a:custGeom>
            <a:avLst/>
            <a:gdLst>
              <a:gd name="connsiteX0" fmla="*/ 0 w 12192000"/>
              <a:gd name="connsiteY0" fmla="*/ 0 h 596348"/>
              <a:gd name="connsiteX1" fmla="*/ 12192000 w 12192000"/>
              <a:gd name="connsiteY1" fmla="*/ 0 h 596348"/>
              <a:gd name="connsiteX2" fmla="*/ 12192000 w 12192000"/>
              <a:gd name="connsiteY2" fmla="*/ 596348 h 596348"/>
              <a:gd name="connsiteX3" fmla="*/ 0 w 12192000"/>
              <a:gd name="connsiteY3" fmla="*/ 596348 h 596348"/>
              <a:gd name="connsiteX4" fmla="*/ 0 w 12192000"/>
              <a:gd name="connsiteY4" fmla="*/ 0 h 596348"/>
              <a:gd name="connsiteX0" fmla="*/ 0 w 12192000"/>
              <a:gd name="connsiteY0" fmla="*/ 9939 h 606287"/>
              <a:gd name="connsiteX1" fmla="*/ 9448800 w 12192000"/>
              <a:gd name="connsiteY1" fmla="*/ 0 h 606287"/>
              <a:gd name="connsiteX2" fmla="*/ 12192000 w 12192000"/>
              <a:gd name="connsiteY2" fmla="*/ 606287 h 606287"/>
              <a:gd name="connsiteX3" fmla="*/ 0 w 12192000"/>
              <a:gd name="connsiteY3" fmla="*/ 606287 h 606287"/>
              <a:gd name="connsiteX4" fmla="*/ 0 w 12192000"/>
              <a:gd name="connsiteY4" fmla="*/ 9939 h 60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6287">
                <a:moveTo>
                  <a:pt x="0" y="9939"/>
                </a:moveTo>
                <a:lnTo>
                  <a:pt x="9448800" y="0"/>
                </a:lnTo>
                <a:lnTo>
                  <a:pt x="12192000" y="606287"/>
                </a:lnTo>
                <a:lnTo>
                  <a:pt x="0" y="606287"/>
                </a:lnTo>
                <a:lnTo>
                  <a:pt x="0" y="9939"/>
                </a:lnTo>
                <a:close/>
              </a:path>
            </a:pathLst>
          </a:custGeom>
          <a:solidFill>
            <a:srgbClr val="A9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91;p12">
            <a:extLst>
              <a:ext uri="{FF2B5EF4-FFF2-40B4-BE49-F238E27FC236}">
                <a16:creationId xmlns:a16="http://schemas.microsoft.com/office/drawing/2014/main" xmlns="" id="{84C207E1-4114-AD37-BCFC-D97993FD7667}"/>
              </a:ext>
            </a:extLst>
          </p:cNvPr>
          <p:cNvSpPr txBox="1">
            <a:spLocks/>
          </p:cNvSpPr>
          <p:nvPr userDrawn="1"/>
        </p:nvSpPr>
        <p:spPr>
          <a:xfrm>
            <a:off x="580007" y="5919199"/>
            <a:ext cx="2795857" cy="27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0"/>
              </a:spcBef>
              <a:buFont typeface="Roboto Condensed Light"/>
              <a:buNone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 on www.shsr.rihes.cmu.ac.th</a:t>
            </a:r>
          </a:p>
          <a:p>
            <a:pPr marL="0" indent="0">
              <a:spcBef>
                <a:spcPts val="0"/>
              </a:spcBef>
              <a:buFont typeface="Roboto Condensed Light"/>
              <a:buNone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156AFE-E1C3-40CB-BF03-3ED270B09929}"/>
              </a:ext>
            </a:extLst>
          </p:cNvPr>
          <p:cNvSpPr txBox="1"/>
          <p:nvPr userDrawn="1"/>
        </p:nvSpPr>
        <p:spPr>
          <a:xfrm>
            <a:off x="580007" y="6400966"/>
            <a:ext cx="7748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Research Institute for Health Sciences, Chiang Mai University, Thailand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3B386D8E-D356-D718-F121-57B28CD3E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59" b="89627" l="8442" r="89827">
                        <a14:foregroundMark x1="27922" y1="19087" x2="27922" y2="19087"/>
                        <a14:foregroundMark x1="69264" y1="29046" x2="69264" y2="29046"/>
                        <a14:foregroundMark x1="8442" y1="77593" x2="8442" y2="77593"/>
                        <a14:foregroundMark x1="12338" y1="77593" x2="12338" y2="77593"/>
                        <a14:foregroundMark x1="17965" y1="77593" x2="17965" y2="77593"/>
                        <a14:foregroundMark x1="22511" y1="77593" x2="22511" y2="77593"/>
                        <a14:foregroundMark x1="24892" y1="77593" x2="24892" y2="77593"/>
                        <a14:foregroundMark x1="31385" y1="78838" x2="31385" y2="78838"/>
                        <a14:foregroundMark x1="37879" y1="78838" x2="37879" y2="78838"/>
                        <a14:foregroundMark x1="43290" y1="78838" x2="43290" y2="78838"/>
                        <a14:foregroundMark x1="47835" y1="78838" x2="47835" y2="78838"/>
                        <a14:foregroundMark x1="43723" y1="78838" x2="43723" y2="78838"/>
                        <a14:foregroundMark x1="43723" y1="76763" x2="43723" y2="76763"/>
                        <a14:foregroundMark x1="52814" y1="77593" x2="52814" y2="77593"/>
                        <a14:foregroundMark x1="56926" y1="78838" x2="56926" y2="78838"/>
                        <a14:foregroundMark x1="62121" y1="78008" x2="62121" y2="78008"/>
                        <a14:foregroundMark x1="65368" y1="78008" x2="65368" y2="78008"/>
                        <a14:foregroundMark x1="70563" y1="80083" x2="70563" y2="80083"/>
                        <a14:foregroundMark x1="75108" y1="79668" x2="75108" y2="79668"/>
                        <a14:foregroundMark x1="69913" y1="76349" x2="69913" y2="76349"/>
                        <a14:foregroundMark x1="70563" y1="74689" x2="70563" y2="74689"/>
                        <a14:foregroundMark x1="79437" y1="75519" x2="79437" y2="75519"/>
                        <a14:foregroundMark x1="82251" y1="76763" x2="82251" y2="76763"/>
                        <a14:foregroundMark x1="85931" y1="75519" x2="85931" y2="75519"/>
                        <a14:foregroundMark x1="89610" y1="79668" x2="89610" y2="79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347" y="142567"/>
            <a:ext cx="1064316" cy="55434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307DE548-1143-341F-770F-08D9710BD5A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543663" y="54734"/>
            <a:ext cx="1428073" cy="610288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CF31A32E-928C-E138-3068-232FEC7DA2CB}"/>
              </a:ext>
            </a:extLst>
          </p:cNvPr>
          <p:cNvSpPr/>
          <p:nvPr userDrawn="1"/>
        </p:nvSpPr>
        <p:spPr>
          <a:xfrm rot="10800000">
            <a:off x="-3" y="-15042"/>
            <a:ext cx="1554481" cy="1308590"/>
          </a:xfrm>
          <a:prstGeom prst="parallelogram">
            <a:avLst>
              <a:gd name="adj" fmla="val 61888"/>
            </a:avLst>
          </a:prstGeom>
          <a:gradFill flip="none" rotWithShape="1">
            <a:gsLst>
              <a:gs pos="61000">
                <a:srgbClr val="E6CCFF"/>
              </a:gs>
              <a:gs pos="0">
                <a:srgbClr val="FFFFFF"/>
              </a:gs>
              <a:gs pos="82000">
                <a:srgbClr val="CC99FF"/>
              </a:gs>
              <a:gs pos="97000">
                <a:srgbClr val="BE7D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445CB00D-008F-E757-A011-1B198F983AA2}"/>
              </a:ext>
            </a:extLst>
          </p:cNvPr>
          <p:cNvSpPr/>
          <p:nvPr userDrawn="1"/>
        </p:nvSpPr>
        <p:spPr>
          <a:xfrm rot="10800000">
            <a:off x="871096" y="-21665"/>
            <a:ext cx="1554481" cy="1308590"/>
          </a:xfrm>
          <a:prstGeom prst="parallelogram">
            <a:avLst>
              <a:gd name="adj" fmla="val 61888"/>
            </a:avLst>
          </a:prstGeom>
          <a:gradFill flip="none" rotWithShape="1">
            <a:gsLst>
              <a:gs pos="61000">
                <a:srgbClr val="E6CCFF"/>
              </a:gs>
              <a:gs pos="0">
                <a:srgbClr val="FFFFFF"/>
              </a:gs>
              <a:gs pos="82000">
                <a:srgbClr val="CC99FF"/>
              </a:gs>
              <a:gs pos="97000">
                <a:srgbClr val="BE7D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C4859670-0C3C-2B98-526E-FFE7D28C54D4}"/>
              </a:ext>
            </a:extLst>
          </p:cNvPr>
          <p:cNvSpPr/>
          <p:nvPr userDrawn="1"/>
        </p:nvSpPr>
        <p:spPr>
          <a:xfrm rot="10800000">
            <a:off x="2133599" y="31"/>
            <a:ext cx="1163077" cy="696878"/>
          </a:xfrm>
          <a:prstGeom prst="parallelogram">
            <a:avLst>
              <a:gd name="adj" fmla="val 61888"/>
            </a:avLst>
          </a:prstGeom>
          <a:gradFill flip="none" rotWithShape="1">
            <a:gsLst>
              <a:gs pos="61000">
                <a:srgbClr val="E6CCFF"/>
              </a:gs>
              <a:gs pos="0">
                <a:srgbClr val="FFFFFF"/>
              </a:gs>
              <a:gs pos="82000">
                <a:srgbClr val="CC99FF"/>
              </a:gs>
              <a:gs pos="97000">
                <a:srgbClr val="BE7D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DDD909-522C-F720-DD3B-E48C55700F4B}"/>
              </a:ext>
            </a:extLst>
          </p:cNvPr>
          <p:cNvSpPr txBox="1"/>
          <p:nvPr/>
        </p:nvSpPr>
        <p:spPr>
          <a:xfrm>
            <a:off x="538480" y="2824267"/>
            <a:ext cx="85140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Sayamon Hongjaisee, PhD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School of Health Sciences Research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Research Institute for Health Sciences (RIHES)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Chiang Mai University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sayamon.ho@cmu.ac.th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Content Placeholder 4" descr="A person in a suit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xmlns="" id="{15453AA6-073F-19DA-9712-0F50478FC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0" y="2450524"/>
            <a:ext cx="2094849" cy="26205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7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808F3E2-710E-5737-534F-3087184FD82A}"/>
              </a:ext>
            </a:extLst>
          </p:cNvPr>
          <p:cNvSpPr txBox="1">
            <a:spLocks/>
          </p:cNvSpPr>
          <p:nvPr/>
        </p:nvSpPr>
        <p:spPr>
          <a:xfrm>
            <a:off x="746760" y="499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would you like to improve your research/activities?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B73A6C5-2E9B-2F24-9E2E-EBE24435C78C}"/>
              </a:ext>
            </a:extLst>
          </p:cNvPr>
          <p:cNvSpPr txBox="1">
            <a:spLocks/>
          </p:cNvSpPr>
          <p:nvPr/>
        </p:nvSpPr>
        <p:spPr>
          <a:xfrm>
            <a:off x="746760" y="1640998"/>
            <a:ext cx="10093960" cy="96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how to apply molecular technique to be a simple test kit (e.g., lyophilized LAMP, lateral flow strip, one-pot test kit)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0E89595-5EDF-B541-00C4-686F8AECF327}"/>
              </a:ext>
            </a:extLst>
          </p:cNvPr>
          <p:cNvSpPr txBox="1">
            <a:spLocks/>
          </p:cNvSpPr>
          <p:nvPr/>
        </p:nvSpPr>
        <p:spPr>
          <a:xfrm>
            <a:off x="746760" y="2419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What knowledge gaps would you like to address?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65EAFF-F38E-B294-1173-B0FACEB35A7B}"/>
              </a:ext>
            </a:extLst>
          </p:cNvPr>
          <p:cNvSpPr txBox="1">
            <a:spLocks/>
          </p:cNvSpPr>
          <p:nvPr/>
        </p:nvSpPr>
        <p:spPr>
          <a:xfrm>
            <a:off x="746760" y="3512377"/>
            <a:ext cx="11023482" cy="2229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</a:rPr>
              <a:t>Simple and rapid test kit for early diagnosis of important pathogens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Simple, friendly use, low cost, rapid detection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No need for machine 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Naked eye detection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Field usage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Mass screening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1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00EC32C-C8C0-0E38-E9E2-791E7B7F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040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the most important/pressing question you would like to address in a ONE-HEALTH research proposal 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E3F565C-3BD7-C905-B37D-156B00BA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067"/>
            <a:ext cx="10515600" cy="26111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test for early detection of pathogens causing human or animal disease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 and animal disease surveillance for better mapping and prediction of emerging disease threats</a:t>
            </a:r>
          </a:p>
        </p:txBody>
      </p:sp>
    </p:spTree>
    <p:extLst>
      <p:ext uri="{BB962C8B-B14F-4D97-AF65-F5344CB8AC3E}">
        <p14:creationId xmlns:p14="http://schemas.microsoft.com/office/powerpoint/2010/main" val="40705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8DAC3-5FA7-FDA0-7C05-0813F5D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Research Institute for Health Sciences (RIHES)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7F96D-B62F-5745-62ED-A69540D6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6" y="1897540"/>
            <a:ext cx="10515600" cy="6517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Vision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“Being the World-Class Research Institute for Health Sciences”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in a lab coat working on a machine&#10;&#10;Description automatically generated with low confidence">
            <a:extLst>
              <a:ext uri="{FF2B5EF4-FFF2-40B4-BE49-F238E27FC236}">
                <a16:creationId xmlns:a16="http://schemas.microsoft.com/office/drawing/2014/main" xmlns="" id="{0B9A4699-7096-E4B4-C0B5-281AD41C3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722" y="3935314"/>
            <a:ext cx="2523934" cy="2044132"/>
          </a:xfrm>
          <a:prstGeom prst="ellipse">
            <a:avLst/>
          </a:prstGeom>
        </p:spPr>
      </p:pic>
      <p:pic>
        <p:nvPicPr>
          <p:cNvPr id="6" name="Picture 5" descr="A picture containing person, microscope, indoor, preparing&#10;&#10;Description automatically generated">
            <a:extLst>
              <a:ext uri="{FF2B5EF4-FFF2-40B4-BE49-F238E27FC236}">
                <a16:creationId xmlns:a16="http://schemas.microsoft.com/office/drawing/2014/main" xmlns="" id="{6F073D49-4B7B-F9C0-2D38-B630F9E1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278" y="2697447"/>
            <a:ext cx="2354066" cy="1998960"/>
          </a:xfrm>
          <a:prstGeom prst="ellipse">
            <a:avLst/>
          </a:prstGeom>
        </p:spPr>
      </p:pic>
      <p:pic>
        <p:nvPicPr>
          <p:cNvPr id="7" name="Picture 6" descr="A person looking at a monitor&#10;&#10;Description automatically generated with low confidence">
            <a:extLst>
              <a:ext uri="{FF2B5EF4-FFF2-40B4-BE49-F238E27FC236}">
                <a16:creationId xmlns:a16="http://schemas.microsoft.com/office/drawing/2014/main" xmlns="" id="{B1556014-86A8-0B8D-1500-F5472E82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8" y="2884068"/>
            <a:ext cx="2523934" cy="2102492"/>
          </a:xfrm>
          <a:prstGeom prst="ellipse">
            <a:avLst/>
          </a:prstGeom>
        </p:spPr>
      </p:pic>
      <p:pic>
        <p:nvPicPr>
          <p:cNvPr id="8" name="Picture 7" descr="A picture containing person, indoor, person, preparing&#10;&#10;Description automatically generated">
            <a:extLst>
              <a:ext uri="{FF2B5EF4-FFF2-40B4-BE49-F238E27FC236}">
                <a16:creationId xmlns:a16="http://schemas.microsoft.com/office/drawing/2014/main" xmlns="" id="{5C1E67AF-D079-7924-BA38-0DFEB1BD4D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r="12911"/>
          <a:stretch/>
        </p:blipFill>
        <p:spPr>
          <a:xfrm>
            <a:off x="7330948" y="4160553"/>
            <a:ext cx="2274979" cy="1872205"/>
          </a:xfrm>
          <a:prstGeom prst="ellipse">
            <a:avLst/>
          </a:prstGeom>
        </p:spPr>
      </p:pic>
      <p:pic>
        <p:nvPicPr>
          <p:cNvPr id="9" name="Picture 8" descr="A picture containing text, indoor, person, working&#10;&#10;Description automatically generated">
            <a:extLst>
              <a:ext uri="{FF2B5EF4-FFF2-40B4-BE49-F238E27FC236}">
                <a16:creationId xmlns:a16="http://schemas.microsoft.com/office/drawing/2014/main" xmlns="" id="{D17E9BE6-9288-48FC-23F9-AC9DCEF162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r="3789"/>
          <a:stretch/>
        </p:blipFill>
        <p:spPr>
          <a:xfrm>
            <a:off x="5288935" y="2833803"/>
            <a:ext cx="2354066" cy="19911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6701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8DAC3-5FA7-FDA0-7C05-0813F5D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Research Institute for Health Sciences (RIHES)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7F96D-B62F-5745-62ED-A69540D6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011"/>
            <a:ext cx="10515600" cy="32992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Research center for infectious diseases and substance use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Research center for molecular and cell biology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Research center for non-infectious diseases and environmental health sciences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</a:rPr>
              <a:t>Non-communicable disease research unit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</a:rPr>
              <a:t>Environmental and occupational health sciences research unit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</a:rPr>
              <a:t>Nutraceutical research and innovation unit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School of health sciences research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1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8DAC3-5FA7-FDA0-7C05-0813F5D1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Research Institute for Health Sciences (RIHES)</a:t>
            </a:r>
            <a:endParaRPr lang="en-US" sz="36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137FED8-588C-6268-4A0A-12DBEBDA9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427" y="2009259"/>
            <a:ext cx="6019800" cy="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31 Researchers/physicians/lecturers</a:t>
            </a:r>
          </a:p>
        </p:txBody>
      </p:sp>
      <p:pic>
        <p:nvPicPr>
          <p:cNvPr id="7" name="Picture 2" descr="Download Logo People Png PNG Image with No Background - PNGkey.com">
            <a:extLst>
              <a:ext uri="{FF2B5EF4-FFF2-40B4-BE49-F238E27FC236}">
                <a16:creationId xmlns:a16="http://schemas.microsoft.com/office/drawing/2014/main" xmlns="" id="{41932EAA-2A4F-578E-D2F6-FF9C1748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2" y="1884174"/>
            <a:ext cx="1346234" cy="6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678C470-B42A-466E-13DF-D47373650609}"/>
              </a:ext>
            </a:extLst>
          </p:cNvPr>
          <p:cNvSpPr txBox="1">
            <a:spLocks/>
          </p:cNvSpPr>
          <p:nvPr/>
        </p:nvSpPr>
        <p:spPr>
          <a:xfrm>
            <a:off x="4829427" y="2861800"/>
            <a:ext cx="60198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45 Research assistants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F25EAF0-75CA-EDB5-4904-39C8DD14CB01}"/>
              </a:ext>
            </a:extLst>
          </p:cNvPr>
          <p:cNvSpPr txBox="1">
            <a:spLocks/>
          </p:cNvSpPr>
          <p:nvPr/>
        </p:nvSpPr>
        <p:spPr>
          <a:xfrm>
            <a:off x="4829427" y="3674468"/>
            <a:ext cx="60198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48 Clinic staffs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6E32A3B-045C-A670-36FF-47CD769E71B5}"/>
              </a:ext>
            </a:extLst>
          </p:cNvPr>
          <p:cNvSpPr txBox="1">
            <a:spLocks/>
          </p:cNvSpPr>
          <p:nvPr/>
        </p:nvSpPr>
        <p:spPr>
          <a:xfrm>
            <a:off x="4829427" y="4490426"/>
            <a:ext cx="60198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47 Research supporting staffs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88A1C35-6C51-779A-382E-E45D398511E1}"/>
              </a:ext>
            </a:extLst>
          </p:cNvPr>
          <p:cNvSpPr txBox="1">
            <a:spLocks/>
          </p:cNvSpPr>
          <p:nvPr/>
        </p:nvSpPr>
        <p:spPr>
          <a:xfrm>
            <a:off x="4829427" y="5306384"/>
            <a:ext cx="60198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49 Back-office staffs</a:t>
            </a:r>
          </a:p>
        </p:txBody>
      </p:sp>
      <p:pic>
        <p:nvPicPr>
          <p:cNvPr id="14" name="Picture 2" descr="Download Logo People Png PNG Image with No Background - PNGkey.com">
            <a:extLst>
              <a:ext uri="{FF2B5EF4-FFF2-40B4-BE49-F238E27FC236}">
                <a16:creationId xmlns:a16="http://schemas.microsoft.com/office/drawing/2014/main" xmlns="" id="{2B99A1FF-01AA-D248-9F49-588F480E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2" y="2711083"/>
            <a:ext cx="1346234" cy="6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ownload Logo People Png PNG Image with No Background - PNGkey.com">
            <a:extLst>
              <a:ext uri="{FF2B5EF4-FFF2-40B4-BE49-F238E27FC236}">
                <a16:creationId xmlns:a16="http://schemas.microsoft.com/office/drawing/2014/main" xmlns="" id="{5689C643-05D9-12A3-1D44-B5B27545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8" y="3537992"/>
            <a:ext cx="1346234" cy="6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ownload Logo People Png PNG Image with No Background - PNGkey.com">
            <a:extLst>
              <a:ext uri="{FF2B5EF4-FFF2-40B4-BE49-F238E27FC236}">
                <a16:creationId xmlns:a16="http://schemas.microsoft.com/office/drawing/2014/main" xmlns="" id="{BCEE6A90-2758-D607-001A-3D026424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2" y="4364901"/>
            <a:ext cx="1346234" cy="6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wnload Logo People Png PNG Image with No Background - PNGkey.com">
            <a:extLst>
              <a:ext uri="{FF2B5EF4-FFF2-40B4-BE49-F238E27FC236}">
                <a16:creationId xmlns:a16="http://schemas.microsoft.com/office/drawing/2014/main" xmlns="" id="{3117383A-3CBD-4699-656F-4B2AEFD7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8" y="5191810"/>
            <a:ext cx="1346234" cy="6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6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FFCCF2-3AF3-9739-2267-3A0ADD1B1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31" y="2466104"/>
            <a:ext cx="2483292" cy="186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table, chair, lined&#10;&#10;Description automatically generated">
            <a:extLst>
              <a:ext uri="{FF2B5EF4-FFF2-40B4-BE49-F238E27FC236}">
                <a16:creationId xmlns:a16="http://schemas.microsoft.com/office/drawing/2014/main" xmlns="" id="{6E48D8E1-3DEB-CF90-D226-5857A2B75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17" y="380422"/>
            <a:ext cx="2483292" cy="1862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2DE97CCF-8C83-8DD0-404C-5A054B31D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44" y="494960"/>
            <a:ext cx="2658322" cy="199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text, different, items, screenshot&#10;&#10;Description automatically generated">
            <a:extLst>
              <a:ext uri="{FF2B5EF4-FFF2-40B4-BE49-F238E27FC236}">
                <a16:creationId xmlns:a16="http://schemas.microsoft.com/office/drawing/2014/main" xmlns="" id="{A95767E9-255D-D8BA-0130-DAC2506120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7977" y="4367717"/>
            <a:ext cx="2661311" cy="244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, different, items, screenshot&#10;&#10;Description automatically generated">
            <a:extLst>
              <a:ext uri="{FF2B5EF4-FFF2-40B4-BE49-F238E27FC236}">
                <a16:creationId xmlns:a16="http://schemas.microsoft.com/office/drawing/2014/main" xmlns="" id="{A0F8FBDC-A734-3C28-B7C4-26968F2272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1309" y="2466104"/>
            <a:ext cx="2680414" cy="191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FC4174E-8742-127D-BC4F-9F6DB51C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13" y="4367717"/>
            <a:ext cx="8356643" cy="149948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trial clinics (for clinical trial study)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 and cell biology laboratory (cell culture lab, molecular lab, immunology lab, BSL-1, BSL-2, BSL-2 enhanced)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DBF824B3-5FA6-B2D1-94E0-B153F10FF771}"/>
              </a:ext>
            </a:extLst>
          </p:cNvPr>
          <p:cNvGrpSpPr>
            <a:grpSpLocks/>
          </p:cNvGrpSpPr>
          <p:nvPr/>
        </p:nvGrpSpPr>
        <p:grpSpPr bwMode="auto">
          <a:xfrm>
            <a:off x="2393854" y="367051"/>
            <a:ext cx="2815316" cy="1624860"/>
            <a:chOff x="1565" y="2528"/>
            <a:chExt cx="2449" cy="1752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48991A74-E5AF-834E-6D66-C6983C18B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528"/>
              <a:ext cx="2449" cy="175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2" name="Picture 10" descr="DSC03726">
              <a:extLst>
                <a:ext uri="{FF2B5EF4-FFF2-40B4-BE49-F238E27FC236}">
                  <a16:creationId xmlns:a16="http://schemas.microsoft.com/office/drawing/2014/main" xmlns="" id="{65E1ED2E-1EF3-437F-D3B3-94275E31C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568"/>
              <a:ext cx="2358" cy="1675"/>
            </a:xfrm>
            <a:prstGeom prst="rect">
              <a:avLst/>
            </a:prstGeom>
            <a:noFill/>
            <a:ln w="38100" algn="ctr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83A47C-FCD3-4480-1A4C-6C2033236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398" y="230441"/>
            <a:ext cx="1612688" cy="189808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542F190-7858-2E63-7F6D-AB9BB8A6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10" y="301823"/>
            <a:ext cx="1106407" cy="17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62A23CBE-510F-4DC3-432F-C2050373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82" y="2243311"/>
            <a:ext cx="5338445" cy="16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6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photo description available.">
            <a:extLst>
              <a:ext uri="{FF2B5EF4-FFF2-40B4-BE49-F238E27FC236}">
                <a16:creationId xmlns:a16="http://schemas.microsoft.com/office/drawing/2014/main" xmlns="" id="{FCF29941-CA36-BD63-98CA-A721A544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08" y="1171672"/>
            <a:ext cx="2266127" cy="22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xmlns="" id="{5F3EB592-D881-B947-DAE7-F4418DF1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69" y="668458"/>
            <a:ext cx="2157101" cy="21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o photo description available.">
            <a:extLst>
              <a:ext uri="{FF2B5EF4-FFF2-40B4-BE49-F238E27FC236}">
                <a16:creationId xmlns:a16="http://schemas.microsoft.com/office/drawing/2014/main" xmlns="" id="{D7814FFB-0462-AF24-4655-ED0E861AB3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95" y="3573323"/>
            <a:ext cx="2306955" cy="30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o photo description available.">
            <a:extLst>
              <a:ext uri="{FF2B5EF4-FFF2-40B4-BE49-F238E27FC236}">
                <a16:creationId xmlns:a16="http://schemas.microsoft.com/office/drawing/2014/main" xmlns="" id="{C46C983B-4347-6675-97BE-F04AB20F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87" y="2910388"/>
            <a:ext cx="1785683" cy="23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0F1FAC2D-9802-D22D-A67B-3B428F9ED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15" y="2405925"/>
            <a:ext cx="3229016" cy="1817031"/>
          </a:xfrm>
          <a:prstGeom prst="rect">
            <a:avLst/>
          </a:prstGeom>
        </p:spPr>
      </p:pic>
      <p:pic>
        <p:nvPicPr>
          <p:cNvPr id="9" name="Picture 8" descr="A picture containing indoor, scientific instrument, home appliance, laboratory equipment&#10;&#10;Description automatically generated">
            <a:extLst>
              <a:ext uri="{FF2B5EF4-FFF2-40B4-BE49-F238E27FC236}">
                <a16:creationId xmlns:a16="http://schemas.microsoft.com/office/drawing/2014/main" xmlns="" id="{D2ED87A4-92B7-6CC6-9614-D2CDC6D96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43" y="379830"/>
            <a:ext cx="2565914" cy="3849810"/>
          </a:xfrm>
          <a:prstGeom prst="rect">
            <a:avLst/>
          </a:prstGeom>
        </p:spPr>
      </p:pic>
      <p:pic>
        <p:nvPicPr>
          <p:cNvPr id="10" name="Picture 9" descr="A person in a lab coat and gloves&#10;&#10;Description automatically generated with low confidence">
            <a:extLst>
              <a:ext uri="{FF2B5EF4-FFF2-40B4-BE49-F238E27FC236}">
                <a16:creationId xmlns:a16="http://schemas.microsoft.com/office/drawing/2014/main" xmlns="" id="{D4DEE53F-34D7-5C1A-9948-D659442627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15" y="373146"/>
            <a:ext cx="3229016" cy="18170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12750EA-F3A7-DCE7-D08F-7ECB786011DB}"/>
              </a:ext>
            </a:extLst>
          </p:cNvPr>
          <p:cNvSpPr txBox="1">
            <a:spLocks/>
          </p:cNvSpPr>
          <p:nvPr/>
        </p:nvSpPr>
        <p:spPr>
          <a:xfrm>
            <a:off x="195666" y="4438704"/>
            <a:ext cx="7695121" cy="1637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</a:rPr>
              <a:t>Nutraceutical Research and Innovation Laboratory </a:t>
            </a:r>
            <a:r>
              <a:rPr lang="en-US" sz="2200" dirty="0">
                <a:latin typeface="Arial" panose="020B0604020202020204" pitchFamily="34" charset="0"/>
              </a:rPr>
              <a:t>(food testing, food products, herbs or medicinal plants)</a:t>
            </a:r>
            <a:endParaRPr lang="th-TH" sz="2200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Environmental and Occupational Health Science Research Unit Laboratory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(pesticides detection, PM2.5, agriculture and environment, community services)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4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BCC5D-F274-F12A-1441-F41481F6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My research expertise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E9828D-FC5C-B9F9-5082-13C828B0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7975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Molecular virology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Genetic characterization of viruses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Epidemiology of infectious diseases, tropical diseases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Molecular diagnosis of infectious diseases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Development of point-of-care-testing (POCT), simple and rapid test kits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Using Loop-mediated isothermal amplification (LAMP)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Using CRISPR/cas12 technique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239020-838B-84CE-DB3B-AA2FF195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7223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Loop-mediated isothermal amplification (LAMP)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F37C72-3A75-0F43-EF9B-264740B2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Molecular technique for amplification of nucleic acids (DNA or RNA)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 specificity and sensitivity (with 4-6 primers)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Isothermal amplifications (60-65°C)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Short time detection (30-60 min)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Water bath or heat block can be used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Naked eye detection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2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7095F-92FC-749C-DD29-8EC84541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26" y="474091"/>
            <a:ext cx="11538001" cy="1325563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Assessment of prevalence of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Streptococcus suis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contamination in raw pork from fresh markets using LAMP technique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(unpublished data)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8F4F4C-A7C7-81A4-BFFE-6B4E7DD01E2C}"/>
              </a:ext>
            </a:extLst>
          </p:cNvPr>
          <p:cNvSpPr txBox="1"/>
          <p:nvPr/>
        </p:nvSpPr>
        <p:spPr>
          <a:xfrm>
            <a:off x="331226" y="1652269"/>
            <a:ext cx="10835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sym typeface="Actor"/>
              </a:rPr>
              <a:t>20 raw pork samples from 3 fresh markets and 1 supermarket located in Chiangmai city were collected during January-February 2023.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B80432-BBD8-19E4-2989-007D7847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3" y="2702495"/>
            <a:ext cx="4288705" cy="1413523"/>
          </a:xfrm>
          <a:prstGeom prst="rect">
            <a:avLst/>
          </a:prstGeom>
        </p:spPr>
      </p:pic>
      <p:sp>
        <p:nvSpPr>
          <p:cNvPr id="6" name="Google Shape;1154;p55">
            <a:extLst>
              <a:ext uri="{FF2B5EF4-FFF2-40B4-BE49-F238E27FC236}">
                <a16:creationId xmlns:a16="http://schemas.microsoft.com/office/drawing/2014/main" xmlns="" id="{EFDE56A5-69D5-7E1C-2238-E957EC931CB4}"/>
              </a:ext>
            </a:extLst>
          </p:cNvPr>
          <p:cNvSpPr txBox="1"/>
          <p:nvPr/>
        </p:nvSpPr>
        <p:spPr>
          <a:xfrm>
            <a:off x="5150951" y="2237063"/>
            <a:ext cx="1626251" cy="38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LAMP-SS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549B7E-F01F-3E8B-BB70-8C29FF30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96" y="2673361"/>
            <a:ext cx="4433155" cy="1371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A99203-671C-3737-7112-CC014C27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908" y="2771760"/>
            <a:ext cx="3665001" cy="1324398"/>
          </a:xfrm>
          <a:prstGeom prst="rect">
            <a:avLst/>
          </a:prstGeom>
        </p:spPr>
      </p:pic>
      <p:sp>
        <p:nvSpPr>
          <p:cNvPr id="9" name="Google Shape;1154;p55">
            <a:extLst>
              <a:ext uri="{FF2B5EF4-FFF2-40B4-BE49-F238E27FC236}">
                <a16:creationId xmlns:a16="http://schemas.microsoft.com/office/drawing/2014/main" xmlns="" id="{91A77ADC-CFE0-7B97-F631-C87511A823D0}"/>
              </a:ext>
            </a:extLst>
          </p:cNvPr>
          <p:cNvSpPr txBox="1"/>
          <p:nvPr/>
        </p:nvSpPr>
        <p:spPr>
          <a:xfrm>
            <a:off x="5150951" y="4298770"/>
            <a:ext cx="1626251" cy="38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LAMP-SS2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3509CD-C8F4-EBC5-DBD0-D5D4148DC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3" y="4822950"/>
            <a:ext cx="3696834" cy="136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6BDD4B-F773-5BD5-8975-3762B5B4B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687" y="4700812"/>
            <a:ext cx="4802443" cy="1488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C27D53-6C34-22FF-05FB-3EAA8615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513" y="4798613"/>
            <a:ext cx="3857487" cy="1292758"/>
          </a:xfrm>
          <a:prstGeom prst="rect">
            <a:avLst/>
          </a:prstGeom>
        </p:spPr>
      </p:pic>
      <p:sp>
        <p:nvSpPr>
          <p:cNvPr id="13" name="Google Shape;1154;p55">
            <a:extLst>
              <a:ext uri="{FF2B5EF4-FFF2-40B4-BE49-F238E27FC236}">
                <a16:creationId xmlns:a16="http://schemas.microsoft.com/office/drawing/2014/main" xmlns="" id="{5E86BD99-807B-044D-B542-5A02959F086A}"/>
              </a:ext>
            </a:extLst>
          </p:cNvPr>
          <p:cNvSpPr txBox="1"/>
          <p:nvPr/>
        </p:nvSpPr>
        <p:spPr>
          <a:xfrm>
            <a:off x="7353382" y="2209666"/>
            <a:ext cx="4315367" cy="44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10 positive samples (50%) for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S. suis</a:t>
            </a:r>
            <a:endParaRPr b="1" i="1" dirty="0">
              <a:solidFill>
                <a:srgbClr val="C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4" name="Google Shape;1154;p55">
            <a:extLst>
              <a:ext uri="{FF2B5EF4-FFF2-40B4-BE49-F238E27FC236}">
                <a16:creationId xmlns:a16="http://schemas.microsoft.com/office/drawing/2014/main" xmlns="" id="{F91FD56A-A175-AB57-713A-D5AF26F4626C}"/>
              </a:ext>
            </a:extLst>
          </p:cNvPr>
          <p:cNvSpPr txBox="1"/>
          <p:nvPr/>
        </p:nvSpPr>
        <p:spPr>
          <a:xfrm>
            <a:off x="7537665" y="4321988"/>
            <a:ext cx="3811044" cy="32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No positive samples for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S. suis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endParaRPr b="1" dirty="0">
              <a:solidFill>
                <a:srgbClr val="C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629507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Actor</vt:lpstr>
      <vt:lpstr>Arial</vt:lpstr>
      <vt:lpstr>Calibri</vt:lpstr>
      <vt:lpstr>Calibri Light</vt:lpstr>
      <vt:lpstr>Cordia New</vt:lpstr>
      <vt:lpstr>Roboto</vt:lpstr>
      <vt:lpstr>Roboto Condensed Light</vt:lpstr>
      <vt:lpstr>1_Office Theme</vt:lpstr>
      <vt:lpstr>PowerPoint Presentation</vt:lpstr>
      <vt:lpstr>Research Institute for Health Sciences (RIHES)</vt:lpstr>
      <vt:lpstr>Research Institute for Health Sciences (RIHES)</vt:lpstr>
      <vt:lpstr>Research Institute for Health Sciences (RIHES)</vt:lpstr>
      <vt:lpstr>PowerPoint Presentation</vt:lpstr>
      <vt:lpstr>PowerPoint Presentation</vt:lpstr>
      <vt:lpstr>My research expertise</vt:lpstr>
      <vt:lpstr>Loop-mediated isothermal amplification (LAMP)</vt:lpstr>
      <vt:lpstr>Assessment of prevalence of Streptococcus suis contamination in raw pork from fresh markets using LAMP technique (unpublished data)</vt:lpstr>
      <vt:lpstr>PowerPoint Presentation</vt:lpstr>
      <vt:lpstr>What is the most important/pressing question you would like to address in a ONE-HEALTH research proposal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SAYAMON</dc:creator>
  <cp:lastModifiedBy>Nicole Ngo-Giang-Huong</cp:lastModifiedBy>
  <cp:revision>4</cp:revision>
  <dcterms:created xsi:type="dcterms:W3CDTF">2023-05-18T09:29:53Z</dcterms:created>
  <dcterms:modified xsi:type="dcterms:W3CDTF">2023-05-20T10:40:42Z</dcterms:modified>
</cp:coreProperties>
</file>